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01" r:id="rId2"/>
    <p:sldId id="291" r:id="rId3"/>
    <p:sldId id="308" r:id="rId4"/>
    <p:sldId id="309" r:id="rId5"/>
    <p:sldId id="310" r:id="rId6"/>
    <p:sldId id="311" r:id="rId7"/>
    <p:sldId id="312" r:id="rId8"/>
    <p:sldId id="313" r:id="rId9"/>
    <p:sldId id="276" r:id="rId10"/>
    <p:sldId id="293" r:id="rId11"/>
    <p:sldId id="298" r:id="rId12"/>
    <p:sldId id="314" r:id="rId13"/>
    <p:sldId id="302" r:id="rId14"/>
    <p:sldId id="265" r:id="rId15"/>
    <p:sldId id="266" r:id="rId16"/>
    <p:sldId id="267" r:id="rId17"/>
    <p:sldId id="303" r:id="rId18"/>
    <p:sldId id="270" r:id="rId19"/>
    <p:sldId id="271" r:id="rId20"/>
    <p:sldId id="272" r:id="rId21"/>
    <p:sldId id="273" r:id="rId22"/>
    <p:sldId id="274" r:id="rId23"/>
    <p:sldId id="304" r:id="rId24"/>
    <p:sldId id="277" r:id="rId25"/>
    <p:sldId id="278" r:id="rId26"/>
    <p:sldId id="279" r:id="rId27"/>
    <p:sldId id="280" r:id="rId28"/>
    <p:sldId id="281" r:id="rId29"/>
    <p:sldId id="282" r:id="rId30"/>
    <p:sldId id="305" r:id="rId31"/>
    <p:sldId id="283" r:id="rId32"/>
    <p:sldId id="284" r:id="rId33"/>
    <p:sldId id="306" r:id="rId34"/>
    <p:sldId id="286" r:id="rId35"/>
    <p:sldId id="287" r:id="rId36"/>
    <p:sldId id="307" r:id="rId37"/>
    <p:sldId id="289" r:id="rId38"/>
    <p:sldId id="288" r:id="rId39"/>
    <p:sldId id="290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8901" autoAdjust="0"/>
  </p:normalViewPr>
  <p:slideViewPr>
    <p:cSldViewPr>
      <p:cViewPr>
        <p:scale>
          <a:sx n="190" d="100"/>
          <a:sy n="190" d="100"/>
        </p:scale>
        <p:origin x="564" y="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CE9EA-219A-824B-9B30-81E9D1F812C8}" type="datetimeFigureOut">
              <a:rPr lang="en-US" smtClean="0"/>
              <a:pPr/>
              <a:t>3/20/2013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197B6-5FE5-644B-8064-3B4D12252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6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C3D14-90BE-4B49-B9F8-89824B995F1F}" type="datetimeFigureOut">
              <a:rPr lang="en-AU" smtClean="0"/>
              <a:pPr/>
              <a:t>20/03/2013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E8DDD-F539-4966-9A5E-C994DEABC1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383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E8DDD-F539-4966-9A5E-C994DEABC15D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009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B011-C270-4C7D-A399-F150AD0287F3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E828-60D9-45CD-A315-195B0E0B53D3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959E-730B-478D-8C38-9BF7F728B975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30D5C9-6291-436B-BCFB-354B0E576FA2}" type="datetime1">
              <a:rPr lang="en-US" smtClean="0"/>
              <a:pPr/>
              <a:t>3/20/2013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ACC494-F7CD-418D-B6EB-FBAC2E8ED3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C3C-2D97-42F3-B5A1-8ED5A4ED1E45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7115-84B1-4EC7-81BF-95451E178984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7324-AC39-4132-BDE4-D36349776A12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02CC-C235-4AFD-A710-6C43276D0BA7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C4F8-DD7B-4301-AA81-E6016AB67FBF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DE6B5-987F-414F-943E-2D2CDEE2E703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F4E4-D549-4449-8B9B-E421FE96D286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57A-37A0-4E7E-94C6-C10EB8FCDD67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F3EAC-665A-429C-AA83-9FA5FB914878}" type="datetime1">
              <a:rPr lang="en-US" smtClean="0"/>
              <a:pPr/>
              <a:t>3/20/2013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18234-8E35-4311-965A-40F3E1939BEC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ralia.com/itineraries/vic_wilsons_prom.aspx" TargetMode="External"/><Relationship Id="rId2" Type="http://schemas.openxmlformats.org/officeDocument/2006/relationships/hyperlink" Target="http://www.parkweb.vic.gov.au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AU" sz="5400" cap="small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AU" sz="4400" cap="small" dirty="0" smtClean="0">
                <a:latin typeface="Arial" pitchFamily="34" charset="0"/>
                <a:cs typeface="Arial" pitchFamily="34" charset="0"/>
              </a:rPr>
              <a:t>Wilsons </a:t>
            </a:r>
            <a:r>
              <a:rPr lang="en-AU" sz="4400" cap="small" dirty="0">
                <a:latin typeface="Arial" pitchFamily="34" charset="0"/>
                <a:cs typeface="Arial" pitchFamily="34" charset="0"/>
              </a:rPr>
              <a:t>Promontory</a:t>
            </a:r>
          </a:p>
          <a:p>
            <a:pPr marL="0" indent="0" algn="ctr">
              <a:buNone/>
            </a:pPr>
            <a:r>
              <a:rPr lang="en-AU" sz="4400" cap="small" dirty="0" smtClean="0">
                <a:latin typeface="Arial" pitchFamily="34" charset="0"/>
                <a:cs typeface="Arial" pitchFamily="34" charset="0"/>
              </a:rPr>
              <a:t>South Gippsland </a:t>
            </a:r>
          </a:p>
          <a:p>
            <a:pPr marL="0" indent="0" algn="ctr">
              <a:buNone/>
            </a:pPr>
            <a:r>
              <a:rPr lang="en-AU" sz="4400" cap="small" dirty="0" smtClean="0">
                <a:latin typeface="Arial" pitchFamily="34" charset="0"/>
                <a:cs typeface="Arial" pitchFamily="34" charset="0"/>
              </a:rPr>
              <a:t>Victoria  </a:t>
            </a:r>
            <a:endParaRPr lang="en-AU" sz="4400" cap="small" dirty="0">
              <a:latin typeface="Arial" pitchFamily="34" charset="0"/>
              <a:cs typeface="Arial" pitchFamily="34" charset="0"/>
            </a:endParaRPr>
          </a:p>
          <a:p>
            <a:endParaRPr lang="en-US" cap="smal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539552" y="5723964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9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Core units: Exemplars – Year 8</a:t>
            </a:r>
            <a:endParaRPr lang="en-AU" sz="900" dirty="0">
              <a:solidFill>
                <a:srgbClr val="000000"/>
              </a:solidFill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AU" sz="9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Illustration </a:t>
            </a:r>
            <a:r>
              <a:rPr lang="en-AU" sz="900" b="1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1: Landscape </a:t>
            </a:r>
            <a:r>
              <a:rPr lang="en-AU" sz="9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and landforms of Wilsons Promontory</a:t>
            </a:r>
            <a:endParaRPr lang="en-AU" sz="900" dirty="0">
              <a:solidFill>
                <a:srgbClr val="000000"/>
              </a:solidFill>
              <a:effectLst/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67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642350" cy="793427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supports a significant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sz="2400" dirty="0" smtClean="0">
                <a:latin typeface="Arial" pitchFamily="34" charset="0"/>
                <a:cs typeface="Arial" pitchFamily="34" charset="0"/>
              </a:rPr>
            </a:br>
            <a:r>
              <a:rPr lang="en-AU" sz="2400" dirty="0" smtClean="0">
                <a:latin typeface="Arial" pitchFamily="34" charset="0"/>
                <a:cs typeface="Arial" pitchFamily="34" charset="0"/>
              </a:rPr>
              <a:t>diversity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of coastal vegetation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149" name="Picture 5" descr="Wind-swept vegit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136926"/>
            <a:ext cx="7416824" cy="5316410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10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8640"/>
            <a:ext cx="8784530" cy="1223963"/>
          </a:xfrm>
          <a:noFill/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supports a significant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sz="2400" dirty="0" smtClean="0">
                <a:latin typeface="Arial" pitchFamily="34" charset="0"/>
                <a:cs typeface="Arial" pitchFamily="34" charset="0"/>
              </a:rPr>
            </a:br>
            <a:r>
              <a:rPr lang="en-AU" sz="2400" dirty="0" smtClean="0">
                <a:latin typeface="Arial" pitchFamily="34" charset="0"/>
                <a:cs typeface="Arial" pitchFamily="34" charset="0"/>
              </a:rPr>
              <a:t>diversity of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plants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animals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7" name="Picture 5" descr="Kangaroo in grassla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40161"/>
            <a:ext cx="6734929" cy="5051597"/>
          </a:xfrm>
          <a:noFill/>
          <a:ln/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768181" y="1383298"/>
            <a:ext cx="2340323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There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are: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more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than 700 native plant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species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30 kinds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mammals</a:t>
            </a:r>
            <a:br>
              <a:rPr lang="en-AU" sz="2000" dirty="0" smtClean="0">
                <a:latin typeface="Arial" pitchFamily="34" charset="0"/>
                <a:cs typeface="Arial" pitchFamily="34" charset="0"/>
              </a:rPr>
            </a:br>
            <a:r>
              <a:rPr lang="en-AU" sz="2000" dirty="0" smtClean="0">
                <a:latin typeface="Arial" pitchFamily="34" charset="0"/>
                <a:cs typeface="Arial" pitchFamily="34" charset="0"/>
              </a:rPr>
              <a:t>(marsupial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mice, bats, kangaroos, koalas, seals, wallabies, wombats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about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180 species of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birds</a:t>
            </a:r>
            <a:endParaRPr lang="en-A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11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National Park</a:t>
            </a:r>
            <a:endParaRPr lang="en-A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852" y="6278929"/>
            <a:ext cx="2133600" cy="365125"/>
          </a:xfrm>
        </p:spPr>
        <p:txBody>
          <a:bodyPr/>
          <a:lstStyle/>
          <a:p>
            <a:fld id="{E5318234-8E35-4311-965A-40F3E1939BEC}" type="slidenum">
              <a:rPr lang="en-AU" sz="1800" smtClean="0"/>
              <a:pPr/>
              <a:t>12</a:t>
            </a:fld>
            <a:endParaRPr lang="en-AU" sz="1800" dirty="0"/>
          </a:p>
        </p:txBody>
      </p:sp>
      <p:pic>
        <p:nvPicPr>
          <p:cNvPr id="5" name="Picture 8" descr="Bushfire in the distan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7" y="1146009"/>
            <a:ext cx="9171673" cy="481315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8497" y="5981218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latin typeface="Arial" pitchFamily="34" charset="0"/>
                <a:cs typeface="Arial" pitchFamily="34" charset="0"/>
              </a:rPr>
              <a:t>Fire damage caused by recent bushfires, 10th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February 2009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at 11pm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6264"/>
            <a:ext cx="8229600" cy="1396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>
                <a:latin typeface="Arial" pitchFamily="34" charset="0"/>
                <a:cs typeface="Arial" pitchFamily="34" charset="0"/>
              </a:rPr>
              <a:t>Site 1: Little Oberon Bay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4817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5805264"/>
            <a:ext cx="7416824" cy="432048"/>
          </a:xfrm>
          <a:noFill/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Location: Little Oberon Bay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14</a:t>
            </a:fld>
            <a:endParaRPr lang="en-AU" sz="1800" dirty="0"/>
          </a:p>
        </p:txBody>
      </p:sp>
      <p:pic>
        <p:nvPicPr>
          <p:cNvPr id="2050" name="Picture 2" descr="Site position is identified on south-west co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89" y="260648"/>
            <a:ext cx="391752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Small bay with waves lapping on rock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404664"/>
            <a:ext cx="7375726" cy="5616624"/>
          </a:xfr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899592" y="600212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rial" pitchFamily="34" charset="0"/>
                <a:cs typeface="Arial" pitchFamily="34" charset="0"/>
              </a:rPr>
              <a:t>Little Oberon Bay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beach and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granite rocks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15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9" name="Picture 7" descr="Large granit 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6272"/>
            <a:ext cx="4824593" cy="6431080"/>
          </a:xfrm>
          <a:noFill/>
          <a:ln/>
        </p:spPr>
      </p:pic>
      <p:pic>
        <p:nvPicPr>
          <p:cNvPr id="49160" name="Picture 8" descr="Large rocks on the bea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5190" y="215924"/>
            <a:ext cx="4284102" cy="3213076"/>
          </a:xfrm>
          <a:noFill/>
          <a:ln/>
        </p:spPr>
      </p:pic>
      <p:sp>
        <p:nvSpPr>
          <p:cNvPr id="2" name="TextBox 1" descr="Large granite bolders between the beach and forshore"/>
          <p:cNvSpPr txBox="1"/>
          <p:nvPr/>
        </p:nvSpPr>
        <p:spPr>
          <a:xfrm>
            <a:off x="5076056" y="356372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Arial" pitchFamily="34" charset="0"/>
                <a:cs typeface="Arial" pitchFamily="34" charset="0"/>
              </a:rPr>
              <a:t>Granite rocks at Little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Oberon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Bay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16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en-AU" sz="4000" dirty="0">
                <a:latin typeface="Arial" pitchFamily="34" charset="0"/>
                <a:cs typeface="Arial" pitchFamily="34" charset="0"/>
              </a:rPr>
              <a:t>Site </a:t>
            </a:r>
            <a:r>
              <a:rPr lang="en-AU" sz="4000" dirty="0" smtClean="0">
                <a:latin typeface="Arial" pitchFamily="34" charset="0"/>
                <a:cs typeface="Arial" pitchFamily="34" charset="0"/>
              </a:rPr>
              <a:t>2: Norman Bay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17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9455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5805264"/>
            <a:ext cx="7272808" cy="360040"/>
          </a:xfrm>
          <a:noFill/>
        </p:spPr>
        <p:txBody>
          <a:bodyPr>
            <a:noAutofit/>
          </a:bodyPr>
          <a:lstStyle/>
          <a:p>
            <a:r>
              <a:rPr lang="en-AU" sz="2400" dirty="0" smtClean="0">
                <a:latin typeface="Arial" pitchFamily="34" charset="0"/>
                <a:cs typeface="Arial" pitchFamily="34" charset="0"/>
              </a:rPr>
              <a:t>Location: Norman Bay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18</a:t>
            </a:fld>
            <a:endParaRPr lang="en-AU" sz="1800" dirty="0"/>
          </a:p>
        </p:txBody>
      </p:sp>
      <p:pic>
        <p:nvPicPr>
          <p:cNvPr id="3074" name="Picture 2" descr="Site position is identified on south-west co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3888432" cy="55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713788" cy="576262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Norman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Bay from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Mount Oberon (558 metres)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3" name="Picture 3" descr="Scenic view of Norman Ba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908720"/>
            <a:ext cx="6480720" cy="4524231"/>
          </a:xfr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251520" y="5445224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Norman Bay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Tidal River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estuary (left)</a:t>
            </a:r>
            <a:endParaRPr lang="en-AU" sz="20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Leonard Bay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Leonard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Point (middle distance)</a:t>
            </a:r>
          </a:p>
          <a:p>
            <a:pPr algn="ctr">
              <a:spcBef>
                <a:spcPts val="600"/>
              </a:spcBef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Norman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Island off Leonard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Point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19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35938" cy="647799"/>
          </a:xfrm>
          <a:noFill/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Lighthouse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9203" name="Picture 3" descr="Landscape and Wilsons Promontory lighthou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908721"/>
            <a:ext cx="7013721" cy="5400600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61248"/>
            <a:ext cx="9144000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Norman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Bay, looking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north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5" name="Picture 5" descr="View of small prostine bay and hil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404663"/>
            <a:ext cx="8640960" cy="5290510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20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33255"/>
            <a:ext cx="9144000" cy="576065"/>
          </a:xfrm>
          <a:noFill/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Norman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Bay, looking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south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71" name="Picture 7" descr="Scenic veiw of bay and treeless hill in the distan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404664"/>
            <a:ext cx="8064896" cy="5334562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21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021288"/>
            <a:ext cx="8424416" cy="360040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Norman Bay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1" name="Picture 5" descr="Caostal veiw out to  sea from pristine bea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332656"/>
            <a:ext cx="7848872" cy="5679570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22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Site 3: Tidal River 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987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805264"/>
            <a:ext cx="8640960" cy="360040"/>
          </a:xfrm>
          <a:noFill/>
        </p:spPr>
        <p:txBody>
          <a:bodyPr>
            <a:noAutofit/>
          </a:bodyPr>
          <a:lstStyle/>
          <a:p>
            <a:r>
              <a:rPr lang="en-AU" sz="2400" dirty="0" smtClean="0">
                <a:latin typeface="Arial" pitchFamily="34" charset="0"/>
                <a:cs typeface="Arial" pitchFamily="34" charset="0"/>
              </a:rPr>
              <a:t>Location: Tidal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River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24</a:t>
            </a:fld>
            <a:endParaRPr lang="en-AU" sz="1800" dirty="0"/>
          </a:p>
        </p:txBody>
      </p:sp>
      <p:pic>
        <p:nvPicPr>
          <p:cNvPr id="4098" name="Picture 2" descr="Site position is identified on south-west cost. Inset provides more tourist infromation for Tidal River loc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386665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877272"/>
            <a:ext cx="8856141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Tidal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River, Loo-</a:t>
            </a:r>
            <a:r>
              <a:rPr lang="en-AU" sz="2400" dirty="0" err="1" smtClean="0">
                <a:latin typeface="Arial" pitchFamily="34" charset="0"/>
                <a:cs typeface="Arial" pitchFamily="34" charset="0"/>
              </a:rPr>
              <a:t>ern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Track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7" name="Picture 5" descr="Landscape showing river between reeds and hill with tre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404664"/>
            <a:ext cx="7296811" cy="5472608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25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877272"/>
            <a:ext cx="7848872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Tidal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River, Loo-</a:t>
            </a:r>
            <a:r>
              <a:rPr lang="en-AU" sz="2400" dirty="0" err="1" smtClean="0">
                <a:latin typeface="Arial" pitchFamily="34" charset="0"/>
                <a:cs typeface="Arial" pitchFamily="34" charset="0"/>
              </a:rPr>
              <a:t>ern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Track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1" name="Picture 5" descr="Rocks_TidalRiver_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404664"/>
            <a:ext cx="7632848" cy="5491856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26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Rocks and foliage along river ban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8897" y="397510"/>
            <a:ext cx="4023307" cy="2522009"/>
          </a:xfrm>
          <a:noFill/>
          <a:ln/>
        </p:spPr>
      </p:pic>
      <p:pic>
        <p:nvPicPr>
          <p:cNvPr id="51209" name="Picture 9" descr="River water meandering between rock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08228" y="397510"/>
            <a:ext cx="3529820" cy="2527434"/>
          </a:xfrm>
          <a:noFill/>
          <a:ln/>
        </p:spPr>
      </p:pic>
      <p:pic>
        <p:nvPicPr>
          <p:cNvPr id="51212" name="Picture 12" descr="Rocks and foliage on the edge of the wat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08228" y="3140968"/>
            <a:ext cx="3552204" cy="2562335"/>
          </a:xfrm>
          <a:noFill/>
          <a:ln/>
        </p:spPr>
      </p:pic>
      <p:pic>
        <p:nvPicPr>
          <p:cNvPr id="51213" name="Picture 13" descr="Rocks around water's ed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897" y="3140969"/>
            <a:ext cx="4012184" cy="2566884"/>
          </a:xfrm>
          <a:prstGeom prst="rect">
            <a:avLst/>
          </a:prstGeom>
          <a:noFill/>
        </p:spPr>
      </p:pic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323528" y="5703639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 dirty="0" smtClean="0">
                <a:latin typeface="Arial" pitchFamily="34" charset="0"/>
                <a:cs typeface="Arial" pitchFamily="34" charset="0"/>
              </a:rPr>
              <a:t>Tidal River, multi-coloured lichens on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the granite boulders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C494-F7CD-418D-B6EB-FBAC2E8ED31E}" type="slidenum">
              <a:rPr lang="en-US" sz="1800" smtClean="0"/>
              <a:pPr/>
              <a:t>27</a:t>
            </a:fld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98407" y="5877272"/>
            <a:ext cx="5903887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Tidal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River,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floodplain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079" name="Picture 7" descr="Scenic view of floodplain valle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776" y="334648"/>
            <a:ext cx="4176464" cy="5566582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28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021288"/>
            <a:ext cx="8280400" cy="576709"/>
          </a:xfrm>
          <a:noFill/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Tidal River where it enters Norman Bay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099" name="Picture 3" descr="View of where the river meets the se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712" y="163650"/>
            <a:ext cx="5184576" cy="5929646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29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AU" sz="4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History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600200"/>
            <a:ext cx="6912768" cy="4525963"/>
          </a:xfrm>
        </p:spPr>
        <p:txBody>
          <a:bodyPr>
            <a:normAutofit/>
          </a:bodyPr>
          <a:lstStyle/>
          <a:p>
            <a:r>
              <a:rPr lang="en-AU" sz="20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European settlers followed the explorers into the South Gippsland region in the </a:t>
            </a:r>
            <a:r>
              <a:rPr lang="en-AU" sz="2000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1870s</a:t>
            </a:r>
          </a:p>
          <a:p>
            <a:r>
              <a:rPr lang="en-A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Promontory was named after a London friend of Matthew Flinders and originates from the voyage of George Bass and Matthew Flinders along the Promontory coast in </a:t>
            </a:r>
            <a:r>
              <a:rPr lang="en-A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1798</a:t>
            </a:r>
          </a:p>
          <a:p>
            <a:r>
              <a:rPr lang="en-A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first </a:t>
            </a:r>
            <a:r>
              <a:rPr lang="en-A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'reservation' </a:t>
            </a:r>
            <a:r>
              <a:rPr lang="en-A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Wilsons Promontory was proclaimed by the Victorian Government in </a:t>
            </a:r>
            <a:r>
              <a:rPr lang="en-A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1898</a:t>
            </a:r>
          </a:p>
          <a:p>
            <a:r>
              <a:rPr lang="en-A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Today, Victorians call it '</a:t>
            </a:r>
            <a:r>
              <a:rPr lang="en-A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Prom'</a:t>
            </a:r>
            <a:endParaRPr lang="en-A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4729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/>
          </a:bodyPr>
          <a:lstStyle/>
          <a:p>
            <a:r>
              <a:rPr lang="en-AU" sz="4000" dirty="0" smtClean="0">
                <a:latin typeface="Arial" pitchFamily="34" charset="0"/>
                <a:cs typeface="Arial" pitchFamily="34" charset="0"/>
              </a:rPr>
              <a:t>Site 4: Squeaky Beach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30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1689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5805264"/>
            <a:ext cx="8713788" cy="432048"/>
          </a:xfrm>
          <a:noFill/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Location: Squeaky Beach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31</a:t>
            </a:fld>
            <a:endParaRPr lang="en-AU" sz="1800" dirty="0"/>
          </a:p>
        </p:txBody>
      </p:sp>
      <p:pic>
        <p:nvPicPr>
          <p:cNvPr id="5123" name="Picture 3" descr="Site position is identified on west cost,below centre of the park but above all three previous locat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07" y="260647"/>
            <a:ext cx="3913609" cy="55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949281"/>
            <a:ext cx="8784976" cy="432048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Squeaky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Beach, looking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south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81" name="Picture 5" descr="Small prostine bay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476672"/>
            <a:ext cx="7295305" cy="5472608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32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Site 5: Leonard Point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3280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805264"/>
            <a:ext cx="7776864" cy="432048"/>
          </a:xfrm>
          <a:noFill/>
        </p:spPr>
        <p:txBody>
          <a:bodyPr>
            <a:noAutofit/>
          </a:bodyPr>
          <a:lstStyle/>
          <a:p>
            <a:r>
              <a:rPr lang="en-AU" sz="2400" dirty="0" smtClean="0">
                <a:latin typeface="Arial" pitchFamily="34" charset="0"/>
                <a:cs typeface="Arial" pitchFamily="34" charset="0"/>
              </a:rPr>
              <a:t>Location: Leonard Point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34</a:t>
            </a:fld>
            <a:endParaRPr lang="en-AU" sz="1800" dirty="0"/>
          </a:p>
        </p:txBody>
      </p:sp>
      <p:pic>
        <p:nvPicPr>
          <p:cNvPr id="6146" name="Picture 2" descr="Site position is identified on west cost, just above Squeeky Bea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26" y="260647"/>
            <a:ext cx="3887782" cy="550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877272"/>
            <a:ext cx="8713788" cy="432792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Leonard 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Point, looking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south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5" name="Picture 3" descr="Scenic view of bay and hil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2140" y="620688"/>
            <a:ext cx="8436652" cy="5271202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35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6997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Site 6: </a:t>
            </a:r>
            <a:r>
              <a:rPr lang="en-AU" sz="40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4000" dirty="0">
                <a:latin typeface="Arial" pitchFamily="34" charset="0"/>
                <a:cs typeface="Arial" pitchFamily="34" charset="0"/>
              </a:rPr>
              <a:t> Outlook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36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26947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805264"/>
            <a:ext cx="8135938" cy="432048"/>
          </a:xfrm>
          <a:noFill/>
        </p:spPr>
        <p:txBody>
          <a:bodyPr>
            <a:noAutofit/>
          </a:bodyPr>
          <a:lstStyle/>
          <a:p>
            <a:r>
              <a:rPr lang="en-AU" sz="2400" dirty="0" smtClean="0">
                <a:latin typeface="Arial" pitchFamily="34" charset="0"/>
                <a:cs typeface="Arial" pitchFamily="34" charset="0"/>
              </a:rPr>
              <a:t>Location: </a:t>
            </a:r>
            <a:r>
              <a:rPr lang="en-AU" sz="2400" dirty="0" err="1" smtClean="0">
                <a:latin typeface="Arial" pitchFamily="34" charset="0"/>
                <a:cs typeface="Arial" pitchFamily="34" charset="0"/>
              </a:rPr>
              <a:t>Vereker</a:t>
            </a:r>
            <a:r>
              <a:rPr lang="en-A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Outlook (400 metres)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37</a:t>
            </a:fld>
            <a:endParaRPr lang="en-AU" sz="1800" dirty="0"/>
          </a:p>
        </p:txBody>
      </p:sp>
      <p:pic>
        <p:nvPicPr>
          <p:cNvPr id="7170" name="Picture 2" descr="Site position is identified inland,  towards the centre of the m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888432" cy="55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6165304"/>
            <a:ext cx="7992888" cy="432048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Track to </a:t>
            </a:r>
            <a:r>
              <a:rPr lang="en-AU" sz="24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 Outlook (400 metres)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6" name="Picture 6" descr="Path on hill between native plants and rock with sea in the distan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216942"/>
            <a:ext cx="7931150" cy="5948362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38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949280"/>
            <a:ext cx="8135938" cy="504056"/>
          </a:xfrm>
          <a:noFill/>
        </p:spPr>
        <p:txBody>
          <a:bodyPr>
            <a:no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From </a:t>
            </a:r>
            <a:r>
              <a:rPr lang="en-AU" sz="24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2400" dirty="0">
                <a:latin typeface="Arial" pitchFamily="34" charset="0"/>
                <a:cs typeface="Arial" pitchFamily="34" charset="0"/>
              </a:rPr>
              <a:t> Outlook (400 metres)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5" name="Picture 3" descr="Scenic view from high altitude across native trees and rocks to the se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412169"/>
            <a:ext cx="7632848" cy="5575737"/>
          </a:xfr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39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52128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Arial" pitchFamily="34" charset="0"/>
                <a:cs typeface="Arial" pitchFamily="34" charset="0"/>
              </a:rPr>
              <a:t>Wilsons Promontory National Park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852937"/>
            <a:ext cx="7560840" cy="1152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park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is located at the southernmost point of the Australian mainland and is more than 50,000 hectares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area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4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2810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259904"/>
            <a:ext cx="8496300" cy="864840"/>
          </a:xfrm>
          <a:noFill/>
        </p:spPr>
        <p:txBody>
          <a:bodyPr>
            <a:normAutofit/>
          </a:bodyPr>
          <a:lstStyle/>
          <a:p>
            <a:r>
              <a:rPr lang="en-AU" sz="4000" dirty="0">
                <a:latin typeface="Arial" pitchFamily="34" charset="0"/>
                <a:cs typeface="Arial" pitchFamily="34" charset="0"/>
              </a:rPr>
              <a:t>Further </a:t>
            </a:r>
            <a:r>
              <a:rPr lang="en-AU" sz="4000" dirty="0" smtClean="0">
                <a:latin typeface="Arial" pitchFamily="34" charset="0"/>
                <a:cs typeface="Arial" pitchFamily="34" charset="0"/>
              </a:rPr>
              <a:t>reading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124744"/>
            <a:ext cx="8496944" cy="4896544"/>
          </a:xfrm>
          <a:noFill/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AU" sz="1800" dirty="0" err="1" smtClean="0">
                <a:solidFill>
                  <a:schemeClr val="tx1"/>
                </a:solidFill>
                <a:latin typeface="Arial"/>
                <a:cs typeface="Arial"/>
              </a:rPr>
              <a:t>Kettelsm</a:t>
            </a:r>
            <a:r>
              <a:rPr lang="en-AU" sz="1800" dirty="0" smtClean="0">
                <a:solidFill>
                  <a:schemeClr val="tx1"/>
                </a:solidFill>
                <a:latin typeface="Arial"/>
                <a:cs typeface="Arial"/>
              </a:rPr>
              <a:t>, R. (2010). Southern star. </a:t>
            </a:r>
            <a:r>
              <a:rPr lang="en-AU" sz="1800" i="1" dirty="0" smtClean="0">
                <a:solidFill>
                  <a:schemeClr val="tx1"/>
                </a:solidFill>
                <a:latin typeface="Arial"/>
                <a:cs typeface="Arial"/>
              </a:rPr>
              <a:t>Australian </a:t>
            </a:r>
            <a:r>
              <a:rPr lang="en-AU" sz="1800" i="1" dirty="0">
                <a:solidFill>
                  <a:schemeClr val="tx1"/>
                </a:solidFill>
                <a:latin typeface="Arial"/>
                <a:cs typeface="Arial"/>
              </a:rPr>
              <a:t>Geographic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AU" sz="1800" i="1" dirty="0" smtClean="0">
                <a:solidFill>
                  <a:schemeClr val="tx1"/>
                </a:solidFill>
                <a:latin typeface="Arial"/>
                <a:cs typeface="Arial"/>
              </a:rPr>
              <a:t>97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AU" sz="1800" dirty="0" smtClean="0">
                <a:solidFill>
                  <a:schemeClr val="tx1"/>
                </a:solidFill>
                <a:latin typeface="Arial"/>
                <a:cs typeface="Arial"/>
              </a:rPr>
              <a:t>January–March, pp. 52–61.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A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Ingamells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P. (1999). </a:t>
            </a:r>
            <a:r>
              <a:rPr lang="en-AU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Discovering </a:t>
            </a:r>
            <a:r>
              <a:rPr lang="en-AU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AU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Prom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Victorian 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National 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Parks Association, 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Melbourne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Meagher. D., &amp; </a:t>
            </a:r>
            <a:r>
              <a:rPr lang="en-A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Kohout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M. (200). </a:t>
            </a:r>
            <a:r>
              <a:rPr lang="en-AU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AU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AU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ield guide </a:t>
            </a:r>
            <a:r>
              <a:rPr lang="en-AU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AU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Wilsons Promontory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Oxford University Press, 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Melbourne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2002.</a:t>
            </a:r>
            <a:endParaRPr lang="en-A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Neilson, D. (1996). </a:t>
            </a:r>
            <a:r>
              <a:rPr lang="en-AU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Wilsons Promontory: Coastal </a:t>
            </a:r>
            <a:r>
              <a:rPr lang="en-AU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AU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ilderness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Melbourne: </a:t>
            </a:r>
            <a:r>
              <a:rPr lang="en-A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Snowgum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Press, 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Melbourne.</a:t>
            </a:r>
            <a:endParaRPr lang="en-A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Westcott, G. (1995). Wilsons 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Promontory: Marine and 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National </a:t>
            </a:r>
            <a:r>
              <a:rPr lang="en-A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Park, 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Victoria. Sydney: UNSW Press.</a:t>
            </a:r>
          </a:p>
          <a:p>
            <a:pPr algn="l"/>
            <a:endParaRPr lang="en-A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Websites:</a:t>
            </a:r>
          </a:p>
          <a:p>
            <a:pPr algn="l"/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Parks Victoria,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en-US" sz="18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en-US" sz="18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/>
              </a:rPr>
              <a:t>www.parkweb.vic.gov.au</a:t>
            </a:r>
            <a:endParaRPr lang="en-US" sz="1800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AU" sz="1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Tourism Australia, </a:t>
            </a:r>
            <a:r>
              <a:rPr lang="en-A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http://www.australia.com/itineraries/vic_wilsons_prom.aspx</a:t>
            </a:r>
            <a:endParaRPr lang="en-A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Photograph source: All photographs provided by Roger Smith (author).</a:t>
            </a:r>
            <a:endParaRPr lang="en-A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</a:pP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5318234-8E35-4311-965A-40F3E1939BEC}" type="slidenum">
              <a:rPr lang="en-AU" sz="1800" smtClean="0"/>
              <a:pPr/>
              <a:t>40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128" y="620688"/>
            <a:ext cx="2962672" cy="2290266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National Park</a:t>
            </a:r>
            <a:endParaRPr lang="en-A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5</a:t>
            </a:fld>
            <a:endParaRPr lang="en-A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444208" y="5805264"/>
            <a:ext cx="2502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 smtClean="0">
                <a:latin typeface="Arial" pitchFamily="34" charset="0"/>
                <a:cs typeface="Arial" pitchFamily="34" charset="0"/>
              </a:rPr>
              <a:t>Source of map: Parks Victoria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Map includes details of areas of the park and tourist inform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4320480" cy="611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ial"/>
                <a:cs typeface="Arial"/>
              </a:rPr>
              <a:t>Wilsons Promontory National Park</a:t>
            </a:r>
            <a:endParaRPr lang="en-A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6</a:t>
            </a:fld>
            <a:endParaRPr lang="en-AU" sz="1800" dirty="0"/>
          </a:p>
        </p:txBody>
      </p:sp>
      <p:pic>
        <p:nvPicPr>
          <p:cNvPr id="5" name="Picture 7" descr="View of Tidal Riv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0654"/>
            <a:ext cx="6516216" cy="5498735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516216" y="980728"/>
            <a:ext cx="2520280" cy="55189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 has 130 km of coastline and features granite headlands, mountains, forests and fern gullies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Tidal River, 30 km inside the park boundary, is the focus for tourism and recreation and has more than 400,000 visitors a year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park contains the largest coastal wilderness area in Victoria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latin typeface="Arial"/>
                <a:cs typeface="Arial"/>
              </a:rPr>
              <a:t>Geomorphology of </a:t>
            </a:r>
            <a:r>
              <a:rPr lang="en-AU" sz="2400" dirty="0" smtClean="0">
                <a:latin typeface="Arial"/>
                <a:cs typeface="Arial"/>
              </a:rPr>
              <a:t> 'The Prom'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00200"/>
            <a:ext cx="7200800" cy="470912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The rock that makes up the landforms of the Promontory developed deep below the surface of the earth some 400 million years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ago</a:t>
            </a:r>
          </a:p>
          <a:p>
            <a:pPr>
              <a:spcBef>
                <a:spcPts val="1800"/>
              </a:spcBef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Molten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material cooled slowly and crystallised to form granite. </a:t>
            </a:r>
            <a:endParaRPr lang="en-AU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time, the softer surface layers eroded leaving the mountains of granite you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see today</a:t>
            </a:r>
          </a:p>
          <a:p>
            <a:pPr>
              <a:spcBef>
                <a:spcPts val="1800"/>
              </a:spcBef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During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past ice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ages,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the oceans subsided and a range of granite mountains stretched across low-lying plains between the present day states of Victoria and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Tasmania</a:t>
            </a:r>
            <a:endParaRPr lang="en-A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7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0346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355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ial" pitchFamily="34" charset="0"/>
                <a:cs typeface="Arial" pitchFamily="34" charset="0"/>
              </a:rPr>
              <a:t>Wilsons Promontory National Park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51216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This photograph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was taken in the northern section of the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park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(the largest wilderness area) from the </a:t>
            </a:r>
            <a:r>
              <a:rPr lang="en-AU" sz="2000" dirty="0" err="1">
                <a:latin typeface="Arial" pitchFamily="34" charset="0"/>
                <a:cs typeface="Arial" pitchFamily="34" charset="0"/>
              </a:rPr>
              <a:t>Vereker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 Outlook, looking </a:t>
            </a:r>
            <a:r>
              <a:rPr lang="en-AU" sz="2000" dirty="0" smtClean="0">
                <a:latin typeface="Arial" pitchFamily="34" charset="0"/>
                <a:cs typeface="Arial" pitchFamily="34" charset="0"/>
              </a:rPr>
              <a:t>north </a:t>
            </a:r>
          </a:p>
          <a:p>
            <a:pPr>
              <a:spcBef>
                <a:spcPts val="1200"/>
              </a:spcBef>
            </a:pPr>
            <a:r>
              <a:rPr lang="en-AU" sz="2000" dirty="0" smtClean="0">
                <a:latin typeface="Arial" pitchFamily="34" charset="0"/>
                <a:cs typeface="Arial" pitchFamily="34" charset="0"/>
              </a:rPr>
              <a:t>Corner </a:t>
            </a:r>
            <a:r>
              <a:rPr lang="en-AU" sz="2000" dirty="0">
                <a:latin typeface="Arial" pitchFamily="34" charset="0"/>
                <a:cs typeface="Arial" pitchFamily="34" charset="0"/>
              </a:rPr>
              <a:t>Inlet is at the right of the photograph and Yanakie Isthmus to the left of the photograph</a:t>
            </a:r>
            <a:endParaRPr lang="en-A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8</a:t>
            </a:fld>
            <a:endParaRPr lang="en-AU" sz="1800" dirty="0"/>
          </a:p>
        </p:txBody>
      </p:sp>
      <p:pic>
        <p:nvPicPr>
          <p:cNvPr id="6" name="Picture 4" descr="Long range view from Wilsons Promontory to the co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1993"/>
            <a:ext cx="9140825" cy="3513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84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15888"/>
            <a:ext cx="8964612" cy="649287"/>
          </a:xfrm>
          <a:noFill/>
        </p:spPr>
        <p:txBody>
          <a:bodyPr>
            <a:noAutofit/>
          </a:bodyPr>
          <a:lstStyle/>
          <a:p>
            <a:r>
              <a:rPr lang="en-AU" sz="2400" dirty="0" smtClean="0">
                <a:latin typeface="Arial" pitchFamily="34" charset="0"/>
                <a:cs typeface="Arial" pitchFamily="34" charset="0"/>
              </a:rPr>
              <a:t>Granite-dominated west coast of Wilsons Promontory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3" name="Picture 3" descr="Granit rocks on coastli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3303" y="692696"/>
            <a:ext cx="4291834" cy="5688632"/>
          </a:xfrm>
          <a:noFill/>
          <a:ln/>
        </p:spPr>
      </p:pic>
      <p:pic>
        <p:nvPicPr>
          <p:cNvPr id="133125" name="Picture 5" descr="Granit rocks on coast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942" y="692696"/>
            <a:ext cx="4266864" cy="568707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8234-8E35-4311-965A-40F3E1939BEC}" type="slidenum">
              <a:rPr lang="en-AU" sz="1800" smtClean="0"/>
              <a:pPr/>
              <a:t>9</a:t>
            </a:fld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627</Words>
  <Application>Microsoft Office PowerPoint</Application>
  <PresentationFormat>On-screen Show (4:3)</PresentationFormat>
  <Paragraphs>119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Wilsons Promontory Lighthouse</vt:lpstr>
      <vt:lpstr>History</vt:lpstr>
      <vt:lpstr>Wilsons Promontory National Park</vt:lpstr>
      <vt:lpstr>Wilsons Promontory National Park</vt:lpstr>
      <vt:lpstr>Wilsons Promontory National Park</vt:lpstr>
      <vt:lpstr>Geomorphology of  'The Prom'</vt:lpstr>
      <vt:lpstr>Wilsons Promontory National Park</vt:lpstr>
      <vt:lpstr>Granite-dominated west coast of Wilsons Promontory</vt:lpstr>
      <vt:lpstr>Wilsons Promontory supports a significant  diversity of coastal vegetation</vt:lpstr>
      <vt:lpstr>Wilsons Promontory supports a significant  diversity of plants and animals</vt:lpstr>
      <vt:lpstr>Wilsons Promontory National Park</vt:lpstr>
      <vt:lpstr>PowerPoint Presentation</vt:lpstr>
      <vt:lpstr>Location: Little Oberon Bay</vt:lpstr>
      <vt:lpstr>PowerPoint Presentation</vt:lpstr>
      <vt:lpstr>PowerPoint Presentation</vt:lpstr>
      <vt:lpstr>Site 2: Norman Bay</vt:lpstr>
      <vt:lpstr>Location: Norman Bay</vt:lpstr>
      <vt:lpstr>Norman Bay from Mount Oberon (558 metres)</vt:lpstr>
      <vt:lpstr>Norman Bay, looking north</vt:lpstr>
      <vt:lpstr>Norman Bay, looking south</vt:lpstr>
      <vt:lpstr>Norman Bay</vt:lpstr>
      <vt:lpstr>Site 3: Tidal River </vt:lpstr>
      <vt:lpstr>Location: Tidal River </vt:lpstr>
      <vt:lpstr>Tidal River, Loo-ern Track</vt:lpstr>
      <vt:lpstr>Tidal River, Loo-ern Track</vt:lpstr>
      <vt:lpstr>PowerPoint Presentation</vt:lpstr>
      <vt:lpstr>Tidal River, floodplain</vt:lpstr>
      <vt:lpstr>Tidal River where it enters Norman Bay</vt:lpstr>
      <vt:lpstr>Site 4: Squeaky Beach</vt:lpstr>
      <vt:lpstr>Location: Squeaky Beach</vt:lpstr>
      <vt:lpstr>Squeaky Beach, looking south</vt:lpstr>
      <vt:lpstr>Site 5: Leonard Point</vt:lpstr>
      <vt:lpstr>Location: Leonard Point</vt:lpstr>
      <vt:lpstr>Leonard Point, looking south</vt:lpstr>
      <vt:lpstr>Site 6: Vereker Outlook </vt:lpstr>
      <vt:lpstr>Location: Vereker Outlook (400 metres)</vt:lpstr>
      <vt:lpstr>Track to Vereker Outlook (400 metres)</vt:lpstr>
      <vt:lpstr>From Vereker Outlook (400 metres)</vt:lpstr>
      <vt:lpstr>Further reading</vt:lpstr>
    </vt:vector>
  </TitlesOfParts>
  <Company>GATSA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82</cp:revision>
  <cp:lastPrinted>2012-12-12T00:30:14Z</cp:lastPrinted>
  <dcterms:created xsi:type="dcterms:W3CDTF">2012-11-09T00:17:08Z</dcterms:created>
  <dcterms:modified xsi:type="dcterms:W3CDTF">2013-03-20T00:56:51Z</dcterms:modified>
</cp:coreProperties>
</file>